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0674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78922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728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1432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005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07755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EDC4D0-4420-440D-980E-6659F891D449}" type="datetimeFigureOut">
              <a:rPr lang="ar-IQ" smtClean="0"/>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77348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EDC4D0-4420-440D-980E-6659F891D449}" type="datetimeFigureOut">
              <a:rPr lang="ar-IQ" smtClean="0"/>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270532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EDC4D0-4420-440D-980E-6659F891D449}" type="datetimeFigureOut">
              <a:rPr lang="ar-IQ" smtClean="0"/>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10195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40356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6708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DF9106-E62B-4A5A-B5E1-583B534607B9}" type="slidenum">
              <a:rPr lang="ar-IQ" smtClean="0"/>
              <a:t>‹#›</a:t>
            </a:fld>
            <a:endParaRPr lang="ar-IQ"/>
          </a:p>
        </p:txBody>
      </p:sp>
    </p:spTree>
    <p:extLst>
      <p:ext uri="{BB962C8B-B14F-4D97-AF65-F5344CB8AC3E}">
        <p14:creationId xmlns:p14="http://schemas.microsoft.com/office/powerpoint/2010/main" val="103644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_ftn2"/><Relationship Id="rId2" Type="http://schemas.openxmlformats.org/officeDocument/2006/relationships/hyperlink" Target="#_ftn1"/><Relationship Id="rId1" Type="http://schemas.openxmlformats.org/officeDocument/2006/relationships/slideLayout" Target="../slideLayouts/slideLayout2.xml"/><Relationship Id="rId5" Type="http://schemas.openxmlformats.org/officeDocument/2006/relationships/hyperlink" Target="#_ftn4"/><Relationship Id="rId4" Type="http://schemas.openxmlformats.org/officeDocument/2006/relationships/hyperlink" Target="#_ftn3"/></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_ftn2"/><Relationship Id="rId2" Type="http://schemas.openxmlformats.org/officeDocument/2006/relationships/hyperlink" Target="#_ftn1"/><Relationship Id="rId1" Type="http://schemas.openxmlformats.org/officeDocument/2006/relationships/slideLayout" Target="../slideLayouts/slideLayout2.xml"/><Relationship Id="rId4" Type="http://schemas.openxmlformats.org/officeDocument/2006/relationships/hyperlink" Target="#_ftn3"/></Relationships>
</file>

<file path=ppt/slides/_rels/slide6.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51520" y="1340768"/>
            <a:ext cx="8586688" cy="511256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sz="3600" dirty="0"/>
          </a:p>
        </p:txBody>
      </p:sp>
      <p:sp>
        <p:nvSpPr>
          <p:cNvPr id="5" name="عنوان 4"/>
          <p:cNvSpPr>
            <a:spLocks noGrp="1"/>
          </p:cNvSpPr>
          <p:nvPr>
            <p:ph type="ctrTitle"/>
          </p:nvPr>
        </p:nvSpPr>
        <p:spPr>
          <a:xfrm>
            <a:off x="251520" y="188640"/>
            <a:ext cx="8276456" cy="6264696"/>
          </a:xfrm>
        </p:spPr>
        <p:txBody>
          <a:bodyPr>
            <a:noAutofit/>
          </a:bodyPr>
          <a:lstStyle/>
          <a:p>
            <a:r>
              <a:rPr lang="ar-IQ" sz="2400" b="1" dirty="0"/>
              <a:t> وزارة التعليم العالي والبحث العلمي  </a:t>
            </a:r>
            <a:r>
              <a:rPr lang="en-US" sz="2400" dirty="0"/>
              <a:t/>
            </a:r>
            <a:br>
              <a:rPr lang="en-US" sz="2400" dirty="0"/>
            </a:br>
            <a:r>
              <a:rPr lang="ar-IQ" sz="2400" b="1" dirty="0"/>
              <a:t>جامعة البصرة/كلية التربية البدنية وعلوم الرياضة</a:t>
            </a:r>
            <a:r>
              <a:rPr lang="en-US" sz="2400" dirty="0"/>
              <a:t/>
            </a:r>
            <a:br>
              <a:rPr lang="en-US" sz="2400" dirty="0"/>
            </a:br>
            <a:r>
              <a:rPr lang="ar-IQ" sz="2400" b="1" dirty="0"/>
              <a:t>           الدراسات العليا/الدكتوراه </a:t>
            </a:r>
            <a:r>
              <a:rPr lang="en-US" sz="2400" dirty="0"/>
              <a:t/>
            </a:r>
            <a:br>
              <a:rPr lang="en-US" sz="2400" dirty="0"/>
            </a:br>
            <a:r>
              <a:rPr lang="ar-IQ" sz="2400" b="1" dirty="0"/>
              <a:t> </a:t>
            </a:r>
            <a:r>
              <a:rPr lang="en-US" sz="2400" dirty="0"/>
              <a:t/>
            </a:r>
            <a:br>
              <a:rPr lang="en-US" sz="2400" dirty="0"/>
            </a:br>
            <a:r>
              <a:rPr lang="ar-IQ" sz="2400" b="1" dirty="0"/>
              <a:t> </a:t>
            </a:r>
            <a:r>
              <a:rPr lang="en-US" sz="2400" dirty="0"/>
              <a:t/>
            </a:r>
            <a:br>
              <a:rPr lang="en-US" sz="2400" dirty="0"/>
            </a:br>
            <a:r>
              <a:rPr lang="ar-IQ" sz="2400" b="1" dirty="0"/>
              <a:t>الصفات الحركية والصفات البدنية </a:t>
            </a:r>
            <a:r>
              <a:rPr lang="en-US" sz="2400" dirty="0"/>
              <a:t/>
            </a:r>
            <a:br>
              <a:rPr lang="en-US" sz="2400" dirty="0"/>
            </a:br>
            <a:r>
              <a:rPr lang="ar-IQ" sz="2400" b="1" dirty="0"/>
              <a:t>اساس لقابلية الترابط </a:t>
            </a:r>
            <a:r>
              <a:rPr lang="ar-IQ" sz="2400" b="1" dirty="0" smtClean="0"/>
              <a:t>الحركي</a:t>
            </a:r>
            <a:r>
              <a:rPr lang="ar-IQ" sz="2400" b="1" dirty="0"/>
              <a:t> </a:t>
            </a:r>
            <a:r>
              <a:rPr lang="en-US" sz="2400" dirty="0"/>
              <a:t/>
            </a:r>
            <a:br>
              <a:rPr lang="en-US" sz="2400" dirty="0"/>
            </a:br>
            <a:r>
              <a:rPr lang="ar-IQ" sz="2400" b="1" dirty="0"/>
              <a:t> </a:t>
            </a:r>
            <a:r>
              <a:rPr lang="en-US" sz="2400" dirty="0"/>
              <a:t/>
            </a:r>
            <a:br>
              <a:rPr lang="en-US" sz="2400" dirty="0"/>
            </a:br>
            <a:r>
              <a:rPr lang="ar-IQ" sz="2400" b="1" dirty="0"/>
              <a:t>اعداد</a:t>
            </a:r>
            <a:r>
              <a:rPr lang="en-US" sz="2400" dirty="0"/>
              <a:t/>
            </a:r>
            <a:br>
              <a:rPr lang="en-US" sz="2400" dirty="0"/>
            </a:br>
            <a:r>
              <a:rPr lang="ar-IQ" sz="2400" b="1" dirty="0" err="1"/>
              <a:t>أ.د</a:t>
            </a:r>
            <a:r>
              <a:rPr lang="ar-IQ" sz="2400" b="1" dirty="0"/>
              <a:t> محمد عنيسي جوي الكعبي</a:t>
            </a:r>
            <a:r>
              <a:rPr lang="en-US" sz="2400" dirty="0"/>
              <a:t/>
            </a:r>
            <a:br>
              <a:rPr lang="en-US" sz="2400" dirty="0"/>
            </a:br>
            <a:r>
              <a:rPr lang="ar-IQ" sz="2400" b="1" dirty="0"/>
              <a:t>	2018</a:t>
            </a:r>
            <a:endParaRPr lang="en-US" sz="2400" dirty="0"/>
          </a:p>
        </p:txBody>
      </p:sp>
    </p:spTree>
    <p:extLst>
      <p:ext uri="{BB962C8B-B14F-4D97-AF65-F5344CB8AC3E}">
        <p14:creationId xmlns:p14="http://schemas.microsoft.com/office/powerpoint/2010/main" val="3055789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pPr lvl="0"/>
            <a:r>
              <a:rPr lang="ar-IQ" sz="2000" b="1" dirty="0"/>
              <a:t>القوه المتحركة :</a:t>
            </a:r>
            <a:r>
              <a:rPr lang="ar-IQ" sz="2000" dirty="0"/>
              <a:t> هي القدرة على استخدام مدى معين للحركة ويستخدم هذا النوع من القوه لإحداث حركه انتقاليه.</a:t>
            </a:r>
            <a:r>
              <a:rPr lang="en-US" sz="2000" dirty="0"/>
              <a:t/>
            </a:r>
            <a:br>
              <a:rPr lang="en-US" sz="2000" dirty="0"/>
            </a:br>
            <a:r>
              <a:rPr lang="ar-IQ" sz="2000" b="1" dirty="0"/>
              <a:t>2ـ السرعة:</a:t>
            </a:r>
            <a:r>
              <a:rPr lang="ar-IQ" sz="2000" dirty="0"/>
              <a:t> عرفت على إنها الاستجابات العضلية الناتجة عن التبادل السريع بين حاله الانقباض العضلي وحاله الاستطالة العضلية .</a:t>
            </a:r>
            <a:r>
              <a:rPr lang="en-US" sz="2000" dirty="0"/>
              <a:t/>
            </a:r>
            <a:br>
              <a:rPr lang="en-US" sz="2000" dirty="0"/>
            </a:br>
            <a:r>
              <a:rPr lang="ar-IQ" sz="2000" b="1" dirty="0"/>
              <a:t>أنواع السرعة : </a:t>
            </a:r>
            <a:r>
              <a:rPr lang="en-US" sz="2000" dirty="0"/>
              <a:t/>
            </a:r>
            <a:br>
              <a:rPr lang="en-US" sz="2000" dirty="0"/>
            </a:br>
            <a:r>
              <a:rPr lang="ar-IQ" sz="2000" dirty="0"/>
              <a:t>أـ </a:t>
            </a:r>
            <a:r>
              <a:rPr lang="ar-IQ" sz="2000" b="1" dirty="0"/>
              <a:t>السرعة الانتقالية</a:t>
            </a:r>
            <a:r>
              <a:rPr lang="ar-IQ" sz="2000" dirty="0"/>
              <a:t> : هي القدرة على التحرك من مكان إلى آخر في اقصر زمن ممكن وتشمل الفعاليات والمهارات الرياضية ذات الحركات المتماثلة المتكررة مثل ( المشي، الركض، ركوب الدراجات).</a:t>
            </a:r>
            <a:r>
              <a:rPr lang="en-US" sz="2000" dirty="0"/>
              <a:t/>
            </a:r>
            <a:br>
              <a:rPr lang="en-US" sz="2000" dirty="0"/>
            </a:br>
            <a:r>
              <a:rPr lang="ar-IQ" sz="2000" dirty="0"/>
              <a:t>ب ـ </a:t>
            </a:r>
            <a:r>
              <a:rPr lang="ar-IQ" sz="2000" b="1" dirty="0"/>
              <a:t>السرعة الحركية :</a:t>
            </a:r>
            <a:r>
              <a:rPr lang="ar-IQ" sz="2000" dirty="0"/>
              <a:t> هي أداء حركه أو مهارة ذات هدف محدد لأقصى عدد من التكرارات في أقصى زمن ممكن مثل (حركه استقبال كره الإرسال وتمريره بالكرة الطائرة).</a:t>
            </a:r>
            <a:r>
              <a:rPr lang="en-US" sz="2000" dirty="0"/>
              <a:t/>
            </a:r>
            <a:br>
              <a:rPr lang="en-US" sz="2000" dirty="0"/>
            </a:br>
            <a:r>
              <a:rPr lang="ar-IQ" sz="2000" dirty="0"/>
              <a:t>ج ـ </a:t>
            </a:r>
            <a:r>
              <a:rPr lang="ar-IQ" sz="2000" b="1" dirty="0"/>
              <a:t>سرعه رد الفعل</a:t>
            </a:r>
            <a:r>
              <a:rPr lang="ar-IQ" sz="2000" dirty="0"/>
              <a:t> : هي النوع الذي يمر فيه الزمن بين بدء حدوث المثير وبين حدوث الاستجابة لهذا المثير, مثل (سرعه البدء في </a:t>
            </a:r>
            <a:r>
              <a:rPr lang="ar-IQ" sz="2000" dirty="0" err="1"/>
              <a:t>فعاليه</a:t>
            </a:r>
            <a:r>
              <a:rPr lang="ar-IQ" sz="2000" dirty="0"/>
              <a:t> الركض والغطس في الماء).</a:t>
            </a:r>
            <a:r>
              <a:rPr lang="en-US" sz="2000" dirty="0"/>
              <a:t/>
            </a:r>
            <a:br>
              <a:rPr lang="en-US" sz="2000" dirty="0"/>
            </a:br>
            <a:r>
              <a:rPr lang="ar-IQ" sz="2000" b="1" dirty="0"/>
              <a:t>3ـ المطاولة:</a:t>
            </a:r>
            <a:r>
              <a:rPr lang="en-US" sz="2000" dirty="0"/>
              <a:t/>
            </a:r>
            <a:br>
              <a:rPr lang="en-US" sz="2000" dirty="0"/>
            </a:br>
            <a:r>
              <a:rPr lang="ar-IQ" sz="2000" dirty="0"/>
              <a:t>وتعرف بانها أطاله الفترة التي يحتفظ بها الرياضي بكفاءته البدنية وارتفاع مقاومه التعب مقابل الجهد. فالمطاولة تعد الخاصية العامة لجسم الرياضي التي تظهر بشكل واضح لتحديد فاعلية الرياضي في مجال الرياضة العملي. </a:t>
            </a:r>
            <a:r>
              <a:rPr lang="en-US" sz="2000" dirty="0"/>
              <a:t/>
            </a:r>
            <a:br>
              <a:rPr lang="en-US" sz="2000" dirty="0"/>
            </a:br>
            <a:r>
              <a:rPr lang="ar-IQ" sz="2000" b="1" dirty="0"/>
              <a:t>أنواع المطاولة:</a:t>
            </a:r>
            <a:r>
              <a:rPr lang="en-US" sz="2000" dirty="0"/>
              <a:t/>
            </a:r>
            <a:br>
              <a:rPr lang="en-US" sz="2000" dirty="0"/>
            </a:br>
            <a:r>
              <a:rPr lang="ar-IQ" sz="2000" b="1" dirty="0"/>
              <a:t>المطاولة القصيرة</a:t>
            </a:r>
            <a:r>
              <a:rPr lang="ar-IQ" sz="2000" dirty="0"/>
              <a:t>: هي قابلية الجسم على مقاومة التعب الذي يستغرق زمنا من (45) ثانية إلى دقيقتين مثل ركض مسافة (400-800م).</a:t>
            </a:r>
            <a:r>
              <a:rPr lang="en-US" sz="2000" dirty="0"/>
              <a:t/>
            </a:r>
            <a:br>
              <a:rPr lang="en-US" sz="2000" dirty="0"/>
            </a:br>
            <a:r>
              <a:rPr lang="ar-IQ" sz="2000" b="1" dirty="0"/>
              <a:t>المطاولة المتوسطة</a:t>
            </a:r>
            <a:r>
              <a:rPr lang="ar-IQ" sz="2000" dirty="0"/>
              <a:t>: هي قابلية أجهزة الجسم على مقاومة التعب الذي يستغرق زمنا من ( 2 – 8 دقيقة) مثل فعالية (1500-3000م).</a:t>
            </a:r>
            <a:r>
              <a:rPr lang="en-US" sz="2000" dirty="0"/>
              <a:t/>
            </a:r>
            <a:br>
              <a:rPr lang="en-US" sz="2000" dirty="0"/>
            </a:br>
            <a:r>
              <a:rPr lang="ar-IQ" sz="2000" b="1" dirty="0"/>
              <a:t>المطاولة الطويلة</a:t>
            </a:r>
            <a:r>
              <a:rPr lang="ar-IQ" sz="2000" dirty="0"/>
              <a:t>: هي قابلية أجهزة الجسم على مقاومة التعب الذي يستغرق زمنا من (8) دقيقة فما فوق مثل المارثون.</a:t>
            </a:r>
            <a:endParaRPr lang="en-US" sz="2000" dirty="0"/>
          </a:p>
        </p:txBody>
      </p:sp>
    </p:spTree>
    <p:extLst>
      <p:ext uri="{BB962C8B-B14F-4D97-AF65-F5344CB8AC3E}">
        <p14:creationId xmlns:p14="http://schemas.microsoft.com/office/powerpoint/2010/main" val="108380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r>
              <a:rPr lang="ar-IQ" sz="2800" b="1" dirty="0"/>
              <a:t>ثالثا- أجهزة الجسم الداخلية:</a:t>
            </a:r>
            <a:r>
              <a:rPr lang="en-US" sz="2800" dirty="0"/>
              <a:t/>
            </a:r>
            <a:br>
              <a:rPr lang="en-US" sz="2800" dirty="0"/>
            </a:br>
            <a:r>
              <a:rPr lang="ar-IQ" sz="2800" dirty="0"/>
              <a:t>إن الوصول إلى القدرة التوافقية الجيدة لتحقيق المستوى الرياضي العالي لا يتطلب فقط تطوير الصفات الحركية والبدنية لذلك الرياضي؛ وإنما يجب أن تكون هناك أجهزة عضوية سليمة من اجل تحقيق الأداء المطلوب, إذ تتفاعل وتتألف الصفات الحركية والبدنية مع الأجهزة الداخلية للجسم لتحقيق الواجب الحركي المطلوب. كما إن جسم الإنسان ذو تركيب بيولوجي ميكانيكي معقد, وهذا التركيب يحتوي على الأجهزة العضوية لجسم الإنسان مثل (الجهاز العصبي, والعظمي, والعضلي, والدوران, والتنفس, واللمفاوي, والبولي, والهضمي وكذلك الحواس كما إن الجسم الإنسان يتكون من (400) مليون خلية وان هذه الخلايا هي الأساس البيولوجي التي تستقطب المعلومات من المحيط الخارجي وكذلك الغدد التي تلعب دورا بارزا في النشاط الرياضي)، لهذا </a:t>
            </a:r>
            <a:r>
              <a:rPr lang="ar-IQ" sz="2800" dirty="0" err="1"/>
              <a:t>لايمكن</a:t>
            </a:r>
            <a:r>
              <a:rPr lang="ar-IQ" sz="2800" dirty="0"/>
              <a:t> تقدم للمستوى الحركي العالي للرياضي ما لم تكن جميع أجهزه الجسم الداخلية لذلك الرياضي سليمة.</a:t>
            </a:r>
            <a:endParaRPr lang="en-US" sz="2800" dirty="0"/>
          </a:p>
        </p:txBody>
      </p:sp>
    </p:spTree>
    <p:extLst>
      <p:ext uri="{BB962C8B-B14F-4D97-AF65-F5344CB8AC3E}">
        <p14:creationId xmlns:p14="http://schemas.microsoft.com/office/powerpoint/2010/main" val="135568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Autofit/>
          </a:bodyPr>
          <a:lstStyle/>
          <a:p>
            <a:r>
              <a:rPr lang="ar-IQ" sz="2000" b="1" dirty="0"/>
              <a:t>الترابط الحركي:</a:t>
            </a:r>
            <a:r>
              <a:rPr lang="en-US" sz="2000" dirty="0"/>
              <a:t/>
            </a:r>
            <a:br>
              <a:rPr lang="en-US" sz="2000" dirty="0"/>
            </a:br>
            <a:r>
              <a:rPr lang="ar-IQ" sz="2000" dirty="0"/>
              <a:t> تعرف (قابلية الترابط الحركي) على إنها (صفة الانسجام بين الصفات أو القدرات البدنية والصفات أو القدرات الحركية وأجهزة الجسم المختلفة، بمعنى آخر تعني تنظيماً وترتيباً منسقاً ومتوازناً بين عمل العضلات أو وظائفها والأجهزة الداخلية الأخرى)</a:t>
            </a:r>
            <a:r>
              <a:rPr lang="ar-IQ" sz="2000" baseline="30000" dirty="0">
                <a:hlinkClick r:id="rId2" action="ppaction://hlinkfile"/>
              </a:rPr>
              <a:t>(1)</a:t>
            </a:r>
            <a:r>
              <a:rPr lang="ar-IQ" sz="2000" dirty="0"/>
              <a:t>.</a:t>
            </a:r>
            <a:r>
              <a:rPr lang="en-US" sz="2000" dirty="0"/>
              <a:t/>
            </a:r>
            <a:br>
              <a:rPr lang="en-US" sz="2000" dirty="0"/>
            </a:br>
            <a:r>
              <a:rPr lang="ar-IQ" sz="2000" dirty="0"/>
              <a:t> وهي انسجام الصفات الحركية مع الصفات البدنية وكذلك انسجام هاتين الصفتين مع الأجهزة الداخلية للجسم، إن القدرة على هذا الانسجام والتنسيق سيكوّن لدى الرياضي قدرة على التوافق</a:t>
            </a:r>
            <a:r>
              <a:rPr lang="ar-IQ" sz="2000" baseline="30000" dirty="0">
                <a:hlinkClick r:id="rId3" action="ppaction://hlinkfile"/>
              </a:rPr>
              <a:t>(2)</a:t>
            </a:r>
            <a:r>
              <a:rPr lang="ar-IQ" sz="2000" dirty="0"/>
              <a:t>؛ إذاً فان الهدف النهائي من ذلك هو الوصول إلى إكمال الترابط الحركي للحصول على نموذج مثالي لتحرير سلسلة من الحركات آلياً طبقاً للعمل المتوقع أو الهدف وهذا التوافق ما تحتاجه المهارات الحركية في الألعاب الرياضية بشكل عام ومنظم</a:t>
            </a:r>
            <a:r>
              <a:rPr lang="ar-IQ" sz="2000" baseline="30000" dirty="0">
                <a:hlinkClick r:id="rId4" action="ppaction://hlinkfile"/>
              </a:rPr>
              <a:t>(3)</a:t>
            </a:r>
            <a:r>
              <a:rPr lang="ar-IQ" sz="2000" dirty="0"/>
              <a:t>.</a:t>
            </a:r>
            <a:r>
              <a:rPr lang="en-US" sz="2000" dirty="0"/>
              <a:t/>
            </a:r>
            <a:br>
              <a:rPr lang="en-US" sz="2000" dirty="0"/>
            </a:br>
            <a:r>
              <a:rPr lang="ar-IQ" sz="2000" b="1" dirty="0"/>
              <a:t>مكونات الترابط الحركي:</a:t>
            </a:r>
            <a:r>
              <a:rPr lang="en-US" sz="2000" dirty="0"/>
              <a:t/>
            </a:r>
            <a:br>
              <a:rPr lang="en-US" sz="2000" dirty="0"/>
            </a:br>
            <a:r>
              <a:rPr lang="ar-IQ" sz="2000" dirty="0"/>
              <a:t>تتكون من ثلاثة مكونات أساسية تتميز بالأهمية المتساوية، وان كل صفة تتفاعل داخلياً مع مكوناتها وتتفاعل مع المكونين الآخرين لأجل تحقيق الوصول للمستويات العليا</a:t>
            </a:r>
            <a:r>
              <a:rPr lang="ar-IQ" sz="2000" baseline="30000" dirty="0">
                <a:hlinkClick r:id="rId5" action="ppaction://hlinkfile"/>
              </a:rPr>
              <a:t>(4)</a:t>
            </a:r>
            <a:r>
              <a:rPr lang="ar-IQ" sz="2000" dirty="0"/>
              <a:t>. وكما موضح في الشكل (1).</a:t>
            </a:r>
            <a:r>
              <a:rPr lang="en-US" sz="2000" dirty="0"/>
              <a:t/>
            </a:r>
            <a:br>
              <a:rPr lang="en-US" sz="2000" dirty="0"/>
            </a:br>
            <a:r>
              <a:rPr lang="ar-SA" sz="2000" b="1" dirty="0"/>
              <a:t>وهذه المكونات هي:</a:t>
            </a:r>
            <a:r>
              <a:rPr lang="en-US" sz="2000" dirty="0"/>
              <a:t/>
            </a:r>
            <a:br>
              <a:rPr lang="en-US" sz="2000" dirty="0"/>
            </a:br>
            <a:r>
              <a:rPr lang="ar-SA" sz="2000" dirty="0"/>
              <a:t> القدرات الحركية.</a:t>
            </a:r>
            <a:r>
              <a:rPr lang="en-US" sz="2000" dirty="0"/>
              <a:t/>
            </a:r>
            <a:br>
              <a:rPr lang="en-US" sz="2000" dirty="0"/>
            </a:br>
            <a:r>
              <a:rPr lang="en-US" sz="2000" dirty="0"/>
              <a:t> </a:t>
            </a:r>
            <a:r>
              <a:rPr lang="ar-SA" sz="2000" dirty="0"/>
              <a:t>القدرات البدنية. </a:t>
            </a:r>
            <a:r>
              <a:rPr lang="en-US" sz="2000" dirty="0"/>
              <a:t/>
            </a:r>
            <a:br>
              <a:rPr lang="en-US" sz="2000" dirty="0"/>
            </a:br>
            <a:r>
              <a:rPr lang="en-US" sz="2000" dirty="0"/>
              <a:t> </a:t>
            </a:r>
            <a:r>
              <a:rPr lang="ar-SA" sz="2000" dirty="0"/>
              <a:t>أجهزة الجسم الداخلية.</a:t>
            </a:r>
            <a:r>
              <a:rPr lang="en-US" sz="2000" dirty="0"/>
              <a:t/>
            </a:r>
            <a:br>
              <a:rPr lang="en-US" sz="2000" dirty="0"/>
            </a:br>
            <a:r>
              <a:rPr lang="ar-IQ" sz="2000" dirty="0"/>
              <a:t> </a:t>
            </a:r>
            <a:r>
              <a:rPr lang="en-US" sz="2000" dirty="0"/>
              <a:t/>
            </a:r>
            <a:br>
              <a:rPr lang="en-US" sz="2000" dirty="0"/>
            </a:br>
            <a:r>
              <a:rPr lang="ar-IQ" sz="2000" dirty="0"/>
              <a:t> </a:t>
            </a:r>
            <a:r>
              <a:rPr lang="en-US" sz="2000" dirty="0"/>
              <a:t/>
            </a:r>
            <a:br>
              <a:rPr lang="en-US" sz="2000" dirty="0"/>
            </a:br>
            <a:r>
              <a:rPr lang="ar-IQ" sz="2000" dirty="0"/>
              <a:t> </a:t>
            </a:r>
            <a:r>
              <a:rPr lang="en-US" sz="2000" dirty="0"/>
              <a:t/>
            </a:r>
            <a:br>
              <a:rPr lang="en-US" sz="2000" dirty="0"/>
            </a:br>
            <a:r>
              <a:rPr lang="ar-IQ" sz="2000" dirty="0"/>
              <a:t> </a:t>
            </a:r>
            <a:endParaRPr lang="en-US" sz="2000" dirty="0"/>
          </a:p>
        </p:txBody>
      </p:sp>
    </p:spTree>
    <p:extLst>
      <p:ext uri="{BB962C8B-B14F-4D97-AF65-F5344CB8AC3E}">
        <p14:creationId xmlns:p14="http://schemas.microsoft.com/office/powerpoint/2010/main" val="149433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SA" sz="3200" b="1" dirty="0"/>
              <a:t>أولا : الصفات الحركية:</a:t>
            </a:r>
            <a:r>
              <a:rPr lang="en-US" sz="3200" dirty="0"/>
              <a:t/>
            </a:r>
            <a:br>
              <a:rPr lang="en-US" sz="3200" dirty="0"/>
            </a:br>
            <a:r>
              <a:rPr lang="ar-SA" sz="3200" dirty="0"/>
              <a:t>إن الصفات الحركية هي صفات مكتسبة يكتسبها اللاعب أو المتعلم من المحيط أو تكون موجودة وتطور حسب قابليته الجسمية والحسية والإدراكية من خلال التدريب والممارسة اللذان يكونان أساسا لها وهي أيضا (صفات للحركة الإنسانية التي تؤدي من المتعلم أو اللاعب وخاصة في المستويات العليا، فضلاً عن إن الصفات لا تعتمد بشكل أساسي على الحالة البدنية وإنما تعتمد على السيطرة الحركية بشكل رئيسي, وإن السيطرة الحركية تأتي من خلال قدرة الجهاز العصبي المركزي </a:t>
            </a:r>
            <a:r>
              <a:rPr lang="ar-IQ" sz="3200" dirty="0"/>
              <a:t>(</a:t>
            </a:r>
            <a:r>
              <a:rPr lang="en-US" sz="3200" dirty="0"/>
              <a:t>CNS</a:t>
            </a:r>
            <a:r>
              <a:rPr lang="ar-IQ" sz="3200" dirty="0"/>
              <a:t>) والمحيطي (</a:t>
            </a:r>
            <a:r>
              <a:rPr lang="en-US" sz="3200" dirty="0"/>
              <a:t>PNS</a:t>
            </a:r>
            <a:r>
              <a:rPr lang="ar-IQ" sz="3200" dirty="0"/>
              <a:t>) على إرسال إشارات دقيقة إلى العضلات لغرض انجاز الواجب الحركي (أي المهمة المطلوبة).</a:t>
            </a:r>
            <a:endParaRPr lang="en-US" sz="3200" dirty="0"/>
          </a:p>
        </p:txBody>
      </p:sp>
    </p:spTree>
    <p:extLst>
      <p:ext uri="{BB962C8B-B14F-4D97-AF65-F5344CB8AC3E}">
        <p14:creationId xmlns:p14="http://schemas.microsoft.com/office/powerpoint/2010/main" val="47788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IQ" sz="2800" dirty="0"/>
              <a:t>وتعد الصفات الحركية إحدى الركائز الأساسية التي يتوقف عليها الإعداد </a:t>
            </a:r>
            <a:r>
              <a:rPr lang="ar-IQ" sz="2800" dirty="0" err="1"/>
              <a:t>المهاري</a:t>
            </a:r>
            <a:r>
              <a:rPr lang="ar-IQ" sz="2800" dirty="0"/>
              <a:t> في الأنشطة الرياضية المختلفة، إذ توجد علاقة بين الصفات الحركية ومستوى الأداء </a:t>
            </a:r>
            <a:r>
              <a:rPr lang="ar-IQ" sz="2800" dirty="0" err="1"/>
              <a:t>المهاري</a:t>
            </a:r>
            <a:r>
              <a:rPr lang="ar-IQ" sz="2800" dirty="0"/>
              <a:t> وان امتلاك الفرد مستوىً عالياً من القدرة الحركية يعني إن هذا الفرد لديه درجة من القوة على ممارسة النشاط الرياضي بنجاح إذ إن تطويرها في وقت مبكر من مراحل العمر عن طريق التمارين البدنية العامة سيؤدي للتوصل إلى المستوى العالي في قدرته الأدائية، ولذلك سنتناول مكونات الصفات الحركية بشيء من التفصيل.</a:t>
            </a:r>
            <a:r>
              <a:rPr lang="en-US" sz="2800" dirty="0"/>
              <a:t/>
            </a:r>
            <a:br>
              <a:rPr lang="en-US" sz="2800" dirty="0"/>
            </a:br>
            <a:r>
              <a:rPr lang="ar-IQ" sz="2800" b="1" dirty="0"/>
              <a:t>أــ الرشاقة: </a:t>
            </a:r>
            <a:r>
              <a:rPr lang="en-US" sz="2800" dirty="0"/>
              <a:t/>
            </a:r>
            <a:br>
              <a:rPr lang="en-US" sz="2800" dirty="0"/>
            </a:br>
            <a:r>
              <a:rPr lang="ar-IQ" sz="2800" dirty="0"/>
              <a:t>  الرشاقة كلمة جامعة لكل الصفات الحركية وترجمتها الحرفية تعني(الخفة، البراعة، الدقة الحركية) وإذ تعني الدقة الحركية تطابق الخطة مع النتيجة وهذه صفة من صفات الرشاقة، وعليه تعرف على إنها (قدرة الفرد على أداء المهارات بشكل عالي وتوقيت جيد مع السيطرة على الواجبات المركبة والمعقدة وعلى </a:t>
            </a:r>
            <a:endParaRPr lang="en-US" sz="2800" dirty="0"/>
          </a:p>
        </p:txBody>
      </p:sp>
    </p:spTree>
    <p:extLst>
      <p:ext uri="{BB962C8B-B14F-4D97-AF65-F5344CB8AC3E}">
        <p14:creationId xmlns:p14="http://schemas.microsoft.com/office/powerpoint/2010/main" val="304897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680" y="274638"/>
            <a:ext cx="8686800" cy="5962674"/>
          </a:xfrm>
        </p:spPr>
        <p:txBody>
          <a:bodyPr>
            <a:noAutofit/>
          </a:bodyPr>
          <a:lstStyle/>
          <a:p>
            <a:r>
              <a:rPr lang="ar-IQ" sz="1800" dirty="0"/>
              <a:t>هذا نلخص(بانها قدرة اللاعب على تغيير أوضاع جسمه أو سرعته أو اتجاهه سواء على الأرض أو في الهواء وبتوقيت سليم)</a:t>
            </a:r>
            <a:r>
              <a:rPr lang="ar-IQ" sz="1800" baseline="30000" dirty="0">
                <a:hlinkClick r:id="rId2" action="ppaction://hlinkfile"/>
              </a:rPr>
              <a:t>(1</a:t>
            </a:r>
            <a:r>
              <a:rPr lang="ar-IQ" sz="1800" baseline="30000" dirty="0"/>
              <a:t>)</a:t>
            </a:r>
            <a:r>
              <a:rPr lang="ar-IQ" sz="1800" dirty="0"/>
              <a:t>.</a:t>
            </a:r>
            <a:r>
              <a:rPr lang="en-US" sz="1800" dirty="0"/>
              <a:t/>
            </a:r>
            <a:br>
              <a:rPr lang="en-US" sz="1800" dirty="0"/>
            </a:br>
            <a:r>
              <a:rPr lang="ar-IQ" sz="1800" b="1" dirty="0"/>
              <a:t>أهمية الرشاقة:</a:t>
            </a:r>
            <a:r>
              <a:rPr lang="en-US" sz="1800" dirty="0"/>
              <a:t/>
            </a:r>
            <a:br>
              <a:rPr lang="en-US" sz="1800" dirty="0"/>
            </a:br>
            <a:r>
              <a:rPr lang="ar-IQ" sz="1800" dirty="0"/>
              <a:t>الرشاقة تكسب اللاعب أو المتعلم القدرة على الانسياب والتوافق الحركي وقدرته على الاسترخاء.</a:t>
            </a:r>
            <a:r>
              <a:rPr lang="en-US" sz="1800" dirty="0"/>
              <a:t/>
            </a:r>
            <a:br>
              <a:rPr lang="en-US" sz="1800" dirty="0"/>
            </a:br>
            <a:r>
              <a:rPr lang="ar-IQ" sz="1800" dirty="0"/>
              <a:t>الإحساس السليم بالاتجاهات والمسافات.</a:t>
            </a:r>
            <a:r>
              <a:rPr lang="en-US" sz="1800" dirty="0"/>
              <a:t/>
            </a:r>
            <a:br>
              <a:rPr lang="en-US" sz="1800" dirty="0"/>
            </a:br>
            <a:r>
              <a:rPr lang="ar-IQ" sz="1800" dirty="0"/>
              <a:t>القدرة على رد الفعل السريع للحركات بشرط أن تكون مصحوبة بالدقة وبالقدرة على تغيير الاتجاه.</a:t>
            </a:r>
            <a:r>
              <a:rPr lang="en-US" sz="1800" dirty="0"/>
              <a:t/>
            </a:r>
            <a:br>
              <a:rPr lang="en-US" sz="1800" dirty="0"/>
            </a:br>
            <a:r>
              <a:rPr lang="ar-IQ" sz="1800" b="1" dirty="0"/>
              <a:t>ب ــ المرونة:</a:t>
            </a:r>
            <a:r>
              <a:rPr lang="en-US" sz="1800" dirty="0"/>
              <a:t/>
            </a:r>
            <a:br>
              <a:rPr lang="en-US" sz="1800" dirty="0"/>
            </a:br>
            <a:r>
              <a:rPr lang="ar-IQ" sz="1800" dirty="0"/>
              <a:t>وهي إحدى مكونات الصفات الحركية المهمة وتعد من الركائز الأساسية التي يعتمد عليها اللاعب لأنها تؤثر في ممارسة الفعاليات والأنشطة الرياضية المختلفة بكونها صفة تعبر عن مدى حركة مفاصل الجسم لذا فقد عرفت على إنها </a:t>
            </a:r>
            <a:r>
              <a:rPr lang="ar-SA" sz="1800" dirty="0"/>
              <a:t>" مدى الحركة التي تسمح بها مفاصل الجسم"</a:t>
            </a:r>
            <a:r>
              <a:rPr lang="ar-SA" sz="1800" baseline="30000" dirty="0">
                <a:hlinkClick r:id="rId3" action="ppaction://hlinkfile"/>
              </a:rPr>
              <a:t>(</a:t>
            </a:r>
            <a:r>
              <a:rPr lang="ar-SA" sz="1800" baseline="30000" dirty="0"/>
              <a:t>1)</a:t>
            </a:r>
            <a:r>
              <a:rPr lang="ar-SA" sz="1800" dirty="0"/>
              <a:t>، كما عرفها (كمال عبد الحميد ومحمد صبحي حسانين) بأنها " قدرة الفرد على اداء الحركات الرياضية الى اوسع مدى تسمح به </a:t>
            </a:r>
            <a:r>
              <a:rPr lang="ar-SA" sz="1800" dirty="0" err="1"/>
              <a:t>المف</a:t>
            </a:r>
            <a:r>
              <a:rPr lang="ar-IQ" sz="1800" dirty="0"/>
              <a:t>اصل</a:t>
            </a:r>
            <a:r>
              <a:rPr lang="ar-SA" sz="1800" dirty="0"/>
              <a:t> العاملة في الحركة"</a:t>
            </a:r>
            <a:r>
              <a:rPr lang="ar-SA" sz="1800" baseline="30000" dirty="0">
                <a:hlinkClick r:id="rId4" action="ppaction://hlinkfile"/>
              </a:rPr>
              <a:t>(</a:t>
            </a:r>
            <a:r>
              <a:rPr lang="ar-SA" sz="1800" baseline="30000" dirty="0"/>
              <a:t>2)</a:t>
            </a:r>
            <a:r>
              <a:rPr lang="ar-SA" sz="1800" dirty="0"/>
              <a:t>. </a:t>
            </a:r>
            <a:r>
              <a:rPr lang="en-US" sz="1800" dirty="0"/>
              <a:t/>
            </a:r>
            <a:br>
              <a:rPr lang="en-US" sz="1800" dirty="0"/>
            </a:br>
            <a:r>
              <a:rPr lang="ar-IQ" sz="1800" b="1" dirty="0"/>
              <a:t>وعلينا أن نفرق بين المرونة والمطاطية</a:t>
            </a:r>
            <a:r>
              <a:rPr lang="ar-IQ" sz="1800" dirty="0"/>
              <a:t>؛ </a:t>
            </a:r>
            <a:r>
              <a:rPr lang="ar-IQ" sz="1800" b="1" dirty="0"/>
              <a:t>فالمرونة</a:t>
            </a:r>
            <a:r>
              <a:rPr lang="ar-IQ" sz="1800" dirty="0"/>
              <a:t> تتم في المفاصل ويتحرك المفصل تبعا لمداه التشريحي, </a:t>
            </a:r>
            <a:r>
              <a:rPr lang="ar-IQ" sz="1800" b="1" dirty="0"/>
              <a:t>والمطاطية</a:t>
            </a:r>
            <a:r>
              <a:rPr lang="ar-IQ" sz="1800" dirty="0"/>
              <a:t> هي مدى حركة الألياف العضلية وهي إحدى العوامل المؤثرة على المرونة، كما إن تمرينات القوة والسرعة لها علاقة كبيرة في تحسين مستوى المرونة عند اللاعب. </a:t>
            </a:r>
            <a:r>
              <a:rPr lang="en-US" sz="1800" dirty="0"/>
              <a:t/>
            </a:r>
            <a:br>
              <a:rPr lang="en-US" sz="1800" dirty="0"/>
            </a:br>
            <a:r>
              <a:rPr lang="ar-IQ" sz="1800" b="1" dirty="0"/>
              <a:t>أهمية المرونة:</a:t>
            </a:r>
            <a:r>
              <a:rPr lang="en-US" sz="1800" dirty="0"/>
              <a:t/>
            </a:r>
            <a:br>
              <a:rPr lang="en-US" sz="1800" dirty="0"/>
            </a:br>
            <a:r>
              <a:rPr lang="ar-IQ" sz="1800" dirty="0"/>
              <a:t>تعمل مع بقية الصفات الحركية والبدنية على إعداد اللاعب أو المتعلم بدنياً وحركياً.</a:t>
            </a:r>
            <a:r>
              <a:rPr lang="en-US" sz="1800" dirty="0"/>
              <a:t/>
            </a:r>
            <a:br>
              <a:rPr lang="en-US" sz="1800" dirty="0"/>
            </a:br>
            <a:r>
              <a:rPr lang="ar-IQ" sz="1800" dirty="0"/>
              <a:t>تعمل على سرعة اكتساب أداء المهارات الحركية وإتقانها.</a:t>
            </a:r>
            <a:r>
              <a:rPr lang="en-US" sz="1800" dirty="0"/>
              <a:t/>
            </a:r>
            <a:br>
              <a:rPr lang="en-US" sz="1800" dirty="0"/>
            </a:br>
            <a:r>
              <a:rPr lang="ar-IQ" sz="1800" dirty="0"/>
              <a:t>تسهم في تقليل التعرض إلى الإصابات الرياضية.</a:t>
            </a:r>
            <a:r>
              <a:rPr lang="en-US" sz="1800" dirty="0"/>
              <a:t/>
            </a:r>
            <a:br>
              <a:rPr lang="en-US" sz="1800" dirty="0"/>
            </a:br>
            <a:r>
              <a:rPr lang="ar-IQ" sz="1800" dirty="0"/>
              <a:t>تساعد على تأخير حالة التعب.</a:t>
            </a:r>
            <a:r>
              <a:rPr lang="en-US" sz="1800" dirty="0"/>
              <a:t/>
            </a:r>
            <a:br>
              <a:rPr lang="en-US" sz="1800" dirty="0"/>
            </a:br>
            <a:r>
              <a:rPr lang="ar-IQ" sz="1800" dirty="0"/>
              <a:t> </a:t>
            </a:r>
            <a:r>
              <a:rPr lang="en-US" sz="1800" dirty="0"/>
              <a:t/>
            </a:r>
            <a:br>
              <a:rPr lang="en-US" sz="1800" dirty="0"/>
            </a:br>
            <a:r>
              <a:rPr lang="en-US" sz="1800" baseline="30000" dirty="0"/>
              <a:t> </a:t>
            </a:r>
            <a:r>
              <a:rPr lang="en-US" sz="1800" dirty="0"/>
              <a:t/>
            </a:r>
            <a:br>
              <a:rPr lang="en-US" sz="1800" dirty="0"/>
            </a:br>
            <a:r>
              <a:rPr lang="ar-IQ" sz="1800" baseline="30000" dirty="0"/>
              <a:t> </a:t>
            </a:r>
            <a:endParaRPr lang="en-US" sz="1800" dirty="0"/>
          </a:p>
        </p:txBody>
      </p:sp>
    </p:spTree>
    <p:extLst>
      <p:ext uri="{BB962C8B-B14F-4D97-AF65-F5344CB8AC3E}">
        <p14:creationId xmlns:p14="http://schemas.microsoft.com/office/powerpoint/2010/main" val="294829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pPr lvl="0"/>
            <a:r>
              <a:rPr lang="ar-IQ" sz="2000" dirty="0"/>
              <a:t>تسهم في أداء المهارات بشكل فعال واقتصادي.</a:t>
            </a:r>
            <a:r>
              <a:rPr lang="en-US" sz="2000" dirty="0"/>
              <a:t/>
            </a:r>
            <a:br>
              <a:rPr lang="en-US" sz="2000" dirty="0"/>
            </a:br>
            <a:r>
              <a:rPr lang="ar-IQ" sz="2000" dirty="0"/>
              <a:t>يتم من خلالها تطوير السمات الإرادية للاعب مثل الشجاعة والجرأة والثقة بالنفس.</a:t>
            </a:r>
            <a:r>
              <a:rPr lang="en-US" sz="2000" dirty="0"/>
              <a:t/>
            </a:r>
            <a:br>
              <a:rPr lang="en-US" sz="2000" dirty="0"/>
            </a:br>
            <a:r>
              <a:rPr lang="ar-IQ" sz="2000" b="1" dirty="0"/>
              <a:t>أنواع المرونة:</a:t>
            </a:r>
            <a:r>
              <a:rPr lang="en-US" sz="2000" dirty="0"/>
              <a:t/>
            </a:r>
            <a:br>
              <a:rPr lang="en-US" sz="2000" dirty="0"/>
            </a:br>
            <a:r>
              <a:rPr lang="ar-IQ" sz="2000" b="1" dirty="0"/>
              <a:t>المرونة العامة</a:t>
            </a:r>
            <a:r>
              <a:rPr lang="ar-IQ" sz="2000" dirty="0"/>
              <a:t>: هي إمكانية اللاعب أو المتعلم بالوصول إلى مستوى أو حد مقبول من المرونة عند امتلاك مفاصل جسمه المختلفة للقدرات الحركية الجيدة ، ويصل المتعلم أو اللاعب إلى درجة جيدة من المرونة العامة في حالة امتلاكه مستوى جيد من القدرات الحركية ولجميع مفاصل جسمه المختلفة .</a:t>
            </a:r>
            <a:r>
              <a:rPr lang="en-US" sz="2000" dirty="0"/>
              <a:t/>
            </a:r>
            <a:br>
              <a:rPr lang="en-US" sz="2000" dirty="0"/>
            </a:br>
            <a:r>
              <a:rPr lang="ar-IQ" sz="2000" b="1" dirty="0"/>
              <a:t>المرونة الخاصة</a:t>
            </a:r>
            <a:r>
              <a:rPr lang="ar-IQ" sz="2000" dirty="0"/>
              <a:t> : هي إمكانية أجزاء معينة من جسم اللاعب أو المتعلم على أداء المهارات الرياضية التي تتطلب أوسع مدى حركي ممكن, وان درجة المرونة تختلف باختلاف الواجب الحركي والفعاليات الرياضية وتختلف أيضا من مرحلة عمرية إلى مرحلة عمرية أخرى وكذلك التدريب ونوع النشاط الحركي الممارس(مثال ذلك المرونة الخاصة لدى لاعب 110م موانع ، لاعب البساط الأرضي) .</a:t>
            </a:r>
            <a:r>
              <a:rPr lang="en-US" sz="2000" dirty="0"/>
              <a:t/>
            </a:r>
            <a:br>
              <a:rPr lang="en-US" sz="2000" dirty="0"/>
            </a:br>
            <a:r>
              <a:rPr lang="ar-IQ" sz="2000" b="1" dirty="0"/>
              <a:t>أقسام المرونة:</a:t>
            </a:r>
            <a:r>
              <a:rPr lang="en-US" sz="2000" dirty="0"/>
              <a:t/>
            </a:r>
            <a:br>
              <a:rPr lang="en-US" sz="2000" dirty="0"/>
            </a:br>
            <a:r>
              <a:rPr lang="ar-IQ" sz="2000" b="1" dirty="0"/>
              <a:t>المرونة السلبية(بوجود مساعدة</a:t>
            </a:r>
            <a:r>
              <a:rPr lang="ar-IQ" sz="2000" dirty="0"/>
              <a:t>): تعني إمكانية مفصل معين أو مجموعة مفاصل في الوصول إلى المدى الحركي المطلوب وتكون بواسطة الزميل.</a:t>
            </a:r>
            <a:r>
              <a:rPr lang="en-US" sz="2000" dirty="0"/>
              <a:t/>
            </a:r>
            <a:br>
              <a:rPr lang="en-US" sz="2000" dirty="0"/>
            </a:br>
            <a:r>
              <a:rPr lang="ar-IQ" sz="2000" b="1" dirty="0"/>
              <a:t>المرونة الايجابية(بدون مساعدة)</a:t>
            </a:r>
            <a:r>
              <a:rPr lang="ar-IQ" sz="2000" dirty="0"/>
              <a:t> : تعني إمكانية الوصول إلى مدى حركي معين لجزء معين أو عدة أجزاء للجسم حول المفاصل والتي تعتمد على قدرة العمل العضلي فقط دون تدخل المؤثرات الخارجية.</a:t>
            </a:r>
            <a:r>
              <a:rPr lang="en-US" sz="2000" dirty="0"/>
              <a:t/>
            </a:r>
            <a:br>
              <a:rPr lang="en-US" sz="2000" dirty="0"/>
            </a:br>
            <a:r>
              <a:rPr lang="ar-IQ" sz="2000" b="1" dirty="0"/>
              <a:t>ج ــ التوازن:</a:t>
            </a:r>
            <a:r>
              <a:rPr lang="en-US" sz="2000" dirty="0"/>
              <a:t/>
            </a:r>
            <a:br>
              <a:rPr lang="en-US" sz="2000" dirty="0"/>
            </a:br>
            <a:r>
              <a:rPr lang="ar-IQ" sz="2000" dirty="0"/>
              <a:t>القدرة على الاحتفاظ بثبات الجسم عند أداء مختلف المهارات والأوضاع الحركية والثابتة أو في حالة الدوران والانتقال</a:t>
            </a:r>
            <a:r>
              <a:rPr lang="ar-IQ" sz="2000" baseline="30000" dirty="0">
                <a:hlinkClick r:id="rId2" action="ppaction://hlinkfile"/>
              </a:rPr>
              <a:t>(1)</a:t>
            </a:r>
            <a:r>
              <a:rPr lang="ar-IQ" sz="2000" dirty="0"/>
              <a:t>.</a:t>
            </a:r>
            <a:r>
              <a:rPr lang="en-US" sz="2000" dirty="0"/>
              <a:t/>
            </a:r>
            <a:br>
              <a:rPr lang="en-US" sz="2000" dirty="0"/>
            </a:br>
            <a:r>
              <a:rPr lang="ar-IQ" sz="2000" b="1" dirty="0"/>
              <a:t> أنواع التوازن:</a:t>
            </a:r>
            <a:r>
              <a:rPr lang="en-US" sz="2000" dirty="0"/>
              <a:t/>
            </a:r>
            <a:br>
              <a:rPr lang="en-US" sz="2000" dirty="0"/>
            </a:br>
            <a:r>
              <a:rPr lang="ar-IQ" sz="2000" b="1" dirty="0"/>
              <a:t>التوازن المستقر</a:t>
            </a:r>
            <a:r>
              <a:rPr lang="ar-IQ" sz="2000" dirty="0"/>
              <a:t>: إذ يكون فيه المحور العمودي يمر من مركز ثقل الجسم ويحدث في حالة كبر قاعدة الارتكاز مثل الوقوف.</a:t>
            </a:r>
            <a:r>
              <a:rPr lang="en-US" sz="2000" dirty="0"/>
              <a:t/>
            </a:r>
            <a:br>
              <a:rPr lang="en-US" sz="2000" dirty="0"/>
            </a:br>
            <a:r>
              <a:rPr lang="ar-IQ" sz="2000" dirty="0"/>
              <a:t> </a:t>
            </a:r>
            <a:endParaRPr lang="en-US" sz="2000" dirty="0"/>
          </a:p>
        </p:txBody>
      </p:sp>
    </p:spTree>
    <p:extLst>
      <p:ext uri="{BB962C8B-B14F-4D97-AF65-F5344CB8AC3E}">
        <p14:creationId xmlns:p14="http://schemas.microsoft.com/office/powerpoint/2010/main" val="413669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pPr lvl="0"/>
            <a:r>
              <a:rPr lang="ar-IQ" sz="2000" b="1" dirty="0"/>
              <a:t>التوازن القلق</a:t>
            </a:r>
            <a:r>
              <a:rPr lang="ar-IQ" sz="2000" dirty="0"/>
              <a:t>: إذ يكون فيه المحور العمودي يكر بمركز ثقل الجسم وقاعدة الارتكاز غير متوازنة مع كتلة الجسم وهو التوازن الذي يحدث في حالة صغر أو ضيق قاعدة الارتكاز مثل الوقوف على ساق واحدة .</a:t>
            </a:r>
            <a:r>
              <a:rPr lang="en-US" sz="2000" dirty="0"/>
              <a:t/>
            </a:r>
            <a:br>
              <a:rPr lang="en-US" sz="2000" dirty="0"/>
            </a:br>
            <a:r>
              <a:rPr lang="ar-IQ" sz="2000" b="1" dirty="0"/>
              <a:t>التوازن المستمر</a:t>
            </a:r>
            <a:r>
              <a:rPr lang="ar-IQ" sz="2000" dirty="0"/>
              <a:t>: إذ يكون مركز ثقل الجسم هو مركز الارتكاز وتدور كل القوى حول هذا المحور وهو التوازن الذي يحدث في حالة استمرار الجسم بالحركة (ويقصد به ان يكون مركز ثقل الجسم اثناء الحركة ضمن المسار المطلوب) مثل الدوران على العقلة.</a:t>
            </a:r>
            <a:r>
              <a:rPr lang="en-US" sz="2000" dirty="0"/>
              <a:t/>
            </a:r>
            <a:br>
              <a:rPr lang="en-US" sz="2000" dirty="0"/>
            </a:br>
            <a:r>
              <a:rPr lang="ar-IQ" sz="2000" b="1" dirty="0"/>
              <a:t>أشكال التوازن:</a:t>
            </a:r>
            <a:r>
              <a:rPr lang="en-US" sz="2000" dirty="0"/>
              <a:t/>
            </a:r>
            <a:br>
              <a:rPr lang="en-US" sz="2000" dirty="0"/>
            </a:br>
            <a:r>
              <a:rPr lang="ar-IQ" sz="2000" b="1" dirty="0"/>
              <a:t>التوازن الثابت</a:t>
            </a:r>
            <a:r>
              <a:rPr lang="ar-IQ" sz="2000" dirty="0"/>
              <a:t>: قدرة اللاعب أو المتعلم على الاحتفاظ على توازنه والسيطرة على جسمه في حالة الثبات مثل الوقوف على قدم واحدة.</a:t>
            </a:r>
            <a:r>
              <a:rPr lang="en-US" sz="2000" dirty="0"/>
              <a:t/>
            </a:r>
            <a:br>
              <a:rPr lang="en-US" sz="2000" dirty="0"/>
            </a:br>
            <a:r>
              <a:rPr lang="ar-IQ" sz="2000" b="1" dirty="0"/>
              <a:t>التوازن الحركي</a:t>
            </a:r>
            <a:r>
              <a:rPr lang="ar-IQ" sz="2000" dirty="0"/>
              <a:t>: قدرة اللاعب أو المتعلم على التوازن والسيطرة على جسمه إثناء أداء حركي مثل حركة المشي على عارضة التوازن.</a:t>
            </a:r>
            <a:r>
              <a:rPr lang="en-US" sz="2000" dirty="0"/>
              <a:t/>
            </a:r>
            <a:br>
              <a:rPr lang="en-US" sz="2000" dirty="0"/>
            </a:br>
            <a:r>
              <a:rPr lang="ar-IQ" sz="2000" dirty="0"/>
              <a:t>هـ - </a:t>
            </a:r>
            <a:r>
              <a:rPr lang="ar-IQ" sz="2000" b="1" dirty="0"/>
              <a:t>المهارة:</a:t>
            </a:r>
            <a:r>
              <a:rPr lang="en-US" sz="2000" dirty="0"/>
              <a:t/>
            </a:r>
            <a:br>
              <a:rPr lang="en-US" sz="2000" dirty="0"/>
            </a:br>
            <a:r>
              <a:rPr lang="ar-IQ" sz="2000" dirty="0"/>
              <a:t>      وتعني المهارة في التعلم الحركي هي ثبات الحركة واليتها واستعمالها في أعمال مختلفة وبشكل ناجح أو هي حل الواجب للمسار الحركي ليكون بمجموع أجزائه المهارة, وأي مهارة من المهارات هي أداء حركي وهي صفة للشيء أي للحركة, وهي تعني الأداء الدقيق للحركات</a:t>
            </a:r>
            <a:r>
              <a:rPr lang="ar-IQ" sz="2000" baseline="30000" dirty="0">
                <a:hlinkClick r:id="rId2" action="ppaction://hlinkfile"/>
              </a:rPr>
              <a:t>(1)</a:t>
            </a:r>
            <a:r>
              <a:rPr lang="ar-IQ" sz="2000" dirty="0"/>
              <a:t>.</a:t>
            </a:r>
            <a:r>
              <a:rPr lang="en-US" sz="2000" dirty="0"/>
              <a:t/>
            </a:r>
            <a:br>
              <a:rPr lang="en-US" sz="2000" dirty="0"/>
            </a:br>
            <a:r>
              <a:rPr lang="ar-IQ" sz="2000" b="1" dirty="0"/>
              <a:t>شروط المهارة:</a:t>
            </a:r>
            <a:r>
              <a:rPr lang="en-US" sz="2000" dirty="0"/>
              <a:t/>
            </a:r>
            <a:br>
              <a:rPr lang="en-US" sz="2000" dirty="0"/>
            </a:br>
            <a:r>
              <a:rPr lang="ar-IQ" sz="2000" dirty="0"/>
              <a:t>   إن تعلم المهارة وإتقانها لها شروط رئيسية وهي:</a:t>
            </a:r>
            <a:r>
              <a:rPr lang="en-US" sz="2000" dirty="0"/>
              <a:t/>
            </a:r>
            <a:br>
              <a:rPr lang="en-US" sz="2000" dirty="0"/>
            </a:br>
            <a:r>
              <a:rPr lang="ar-IQ" sz="2000" b="1" dirty="0"/>
              <a:t>قابلية واستعداد واستيعاب الرياضي:</a:t>
            </a:r>
            <a:r>
              <a:rPr lang="ar-IQ" sz="2000" dirty="0"/>
              <a:t> ترتبط المهارة ونوعها بقابلية الفرد وان قابلية واستعداد الفرد لها علاقة في تقدم المهارة, فالخبرات والدوافع والوراثة والقابلية العقلية والطول والوزن والنمط للجسم والمرحلة العمرية والموهبة كلها عوامل تلعب دورا في الأداء </a:t>
            </a:r>
            <a:r>
              <a:rPr lang="ar-IQ" sz="2000" dirty="0" err="1"/>
              <a:t>المهاري</a:t>
            </a:r>
            <a:r>
              <a:rPr lang="ar-IQ" sz="2000" dirty="0"/>
              <a:t>.</a:t>
            </a:r>
            <a:r>
              <a:rPr lang="en-US" sz="2000" dirty="0"/>
              <a:t/>
            </a:r>
            <a:br>
              <a:rPr lang="en-US" sz="2000" dirty="0"/>
            </a:br>
            <a:r>
              <a:rPr lang="ar-SA" sz="2000" dirty="0"/>
              <a:t> </a:t>
            </a:r>
            <a:endParaRPr lang="en-US" sz="2000" dirty="0"/>
          </a:p>
        </p:txBody>
      </p:sp>
    </p:spTree>
    <p:extLst>
      <p:ext uri="{BB962C8B-B14F-4D97-AF65-F5344CB8AC3E}">
        <p14:creationId xmlns:p14="http://schemas.microsoft.com/office/powerpoint/2010/main" val="182966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pPr lvl="0"/>
            <a:r>
              <a:rPr lang="ar-IQ" sz="1800" b="1" dirty="0"/>
              <a:t>الممارسة:</a:t>
            </a:r>
            <a:r>
              <a:rPr lang="ar-IQ" sz="1800" dirty="0"/>
              <a:t> إن المهارة الرياضية لا تأتي عن طريق القراءة أو عن طريق النظر والمشاهدة فقط .. فمهما قرأت في كتب السباحة أو ركوب الدراجة أو مهما شاهدت هذه الحركات لا يمكن أدائها بصورة صحيحة وجيدة إلا عن طريق ممارستها فعلا وتكرارها.</a:t>
            </a:r>
            <a:r>
              <a:rPr lang="en-US" sz="1800" dirty="0"/>
              <a:t/>
            </a:r>
            <a:br>
              <a:rPr lang="en-US" sz="1800" dirty="0"/>
            </a:br>
            <a:r>
              <a:rPr lang="ar-IQ" sz="1800" b="1" dirty="0"/>
              <a:t>المهارة مقرونة بالتوجيه والمعلومات الجوابية :</a:t>
            </a:r>
            <a:r>
              <a:rPr lang="ar-IQ" sz="1800" dirty="0"/>
              <a:t> يعني أن التطور الحركي سوف ينظم العمل الحركي وفق برنامج مرسوم مستقبلا, كما إن عملية التوجيه الداخلية تبدأ عن طريق عمل العضلات المسؤولة عن الأداء وهذا سوف ينظم الاقتصاد بالطاقة، إما في حالة وجود خطأ فسوف يتم تصحيحه تباعا نتيجة لأوامر تصدر عن الجهاز العصبي المركزي </a:t>
            </a:r>
            <a:r>
              <a:rPr lang="en-US" sz="1800" dirty="0"/>
              <a:t>CNS</a:t>
            </a:r>
            <a:r>
              <a:rPr lang="ar-IQ" sz="1800" dirty="0"/>
              <a:t>.</a:t>
            </a:r>
            <a:r>
              <a:rPr lang="en-US" sz="1800" dirty="0"/>
              <a:t/>
            </a:r>
            <a:br>
              <a:rPr lang="en-US" sz="1800" dirty="0"/>
            </a:br>
            <a:r>
              <a:rPr lang="ar-IQ" sz="1800" b="1" dirty="0"/>
              <a:t>المهارة مقرونة بطرق تعلمها :</a:t>
            </a:r>
            <a:r>
              <a:rPr lang="ar-IQ" sz="1800" dirty="0"/>
              <a:t> إن استعمال طرق سهلة وبسيطة وواضحة بالتأكيد تؤثر على تعلم المهارة واستيعابها وكلما تكون طرق التعلم واضحة كلما يكون هناك تسريع في عملية التعلم.</a:t>
            </a:r>
            <a:r>
              <a:rPr lang="en-US" sz="1800" dirty="0"/>
              <a:t/>
            </a:r>
            <a:br>
              <a:rPr lang="en-US" sz="1800" dirty="0"/>
            </a:br>
            <a:r>
              <a:rPr lang="ar-IQ" sz="1800" b="1" dirty="0"/>
              <a:t>المهارة مقرونة بمعرفة التكنيك الصحيح لها :</a:t>
            </a:r>
            <a:r>
              <a:rPr lang="ar-IQ" sz="1800" dirty="0"/>
              <a:t> التكنيك عملية </a:t>
            </a:r>
            <a:r>
              <a:rPr lang="ar-IQ" sz="1800" dirty="0" err="1"/>
              <a:t>بايوميكانيكية</a:t>
            </a:r>
            <a:r>
              <a:rPr lang="ar-IQ" sz="1800" dirty="0"/>
              <a:t> لحل الواجب الحركي على أساس الصفات والأسس </a:t>
            </a:r>
            <a:r>
              <a:rPr lang="ar-IQ" sz="1800" dirty="0" err="1"/>
              <a:t>البيوميكانيكية</a:t>
            </a:r>
            <a:r>
              <a:rPr lang="ar-IQ" sz="1800" dirty="0"/>
              <a:t> كذلك الشروط المتوفرة (المحيط) انسجاما مع قانون اللعبة.</a:t>
            </a:r>
            <a:r>
              <a:rPr lang="en-US" sz="1800" dirty="0"/>
              <a:t/>
            </a:r>
            <a:br>
              <a:rPr lang="en-US" sz="1800" dirty="0"/>
            </a:br>
            <a:r>
              <a:rPr lang="ar-IQ" sz="1800" b="1" dirty="0"/>
              <a:t>خصائص المهارة:</a:t>
            </a:r>
            <a:r>
              <a:rPr lang="en-US" sz="1800" dirty="0"/>
              <a:t/>
            </a:r>
            <a:br>
              <a:rPr lang="en-US" sz="1800" dirty="0"/>
            </a:br>
            <a:r>
              <a:rPr lang="ar-IQ" sz="1800" dirty="0"/>
              <a:t>التفاعل والتنسيق والتوافق الحركي.</a:t>
            </a:r>
            <a:r>
              <a:rPr lang="en-US" sz="1800" dirty="0"/>
              <a:t/>
            </a:r>
            <a:br>
              <a:rPr lang="en-US" sz="1800" dirty="0"/>
            </a:br>
            <a:r>
              <a:rPr lang="ar-IQ" sz="1800" dirty="0"/>
              <a:t>الدقة والسرعة في الأداء.</a:t>
            </a:r>
            <a:r>
              <a:rPr lang="en-US" sz="1800" dirty="0"/>
              <a:t/>
            </a:r>
            <a:br>
              <a:rPr lang="en-US" sz="1800" dirty="0"/>
            </a:br>
            <a:r>
              <a:rPr lang="ar-IQ" sz="1800" dirty="0"/>
              <a:t>التوقيت والتوقع الجيد.</a:t>
            </a:r>
            <a:r>
              <a:rPr lang="en-US" sz="1800" dirty="0"/>
              <a:t/>
            </a:r>
            <a:br>
              <a:rPr lang="en-US" sz="1800" dirty="0"/>
            </a:br>
            <a:r>
              <a:rPr lang="ar-IQ" sz="1800" dirty="0"/>
              <a:t>الاستعمال المناسب للمهارات في اللعب.</a:t>
            </a:r>
            <a:r>
              <a:rPr lang="en-US" sz="1800" dirty="0"/>
              <a:t/>
            </a:r>
            <a:br>
              <a:rPr lang="en-US" sz="1800" dirty="0"/>
            </a:br>
            <a:r>
              <a:rPr lang="ar-IQ" sz="1800" dirty="0"/>
              <a:t>الاحتفاظ بالمهارة حتى التعب.</a:t>
            </a:r>
            <a:r>
              <a:rPr lang="en-US" sz="1800" dirty="0"/>
              <a:t/>
            </a:r>
            <a:br>
              <a:rPr lang="en-US" sz="1800" dirty="0"/>
            </a:br>
            <a:r>
              <a:rPr lang="ar-IQ" sz="1800" dirty="0"/>
              <a:t>المهارة مكتسبة.</a:t>
            </a:r>
            <a:r>
              <a:rPr lang="en-US" sz="1800" dirty="0"/>
              <a:t/>
            </a:r>
            <a:br>
              <a:rPr lang="en-US" sz="1800" dirty="0"/>
            </a:br>
            <a:r>
              <a:rPr lang="ar-IQ" sz="1800" b="1" dirty="0"/>
              <a:t>ثانيا</a:t>
            </a:r>
            <a:r>
              <a:rPr lang="ar-IQ" sz="1800" dirty="0"/>
              <a:t> – </a:t>
            </a:r>
            <a:r>
              <a:rPr lang="ar-IQ" sz="1800" b="1" dirty="0"/>
              <a:t>الصفات البدنية:</a:t>
            </a:r>
            <a:r>
              <a:rPr lang="en-US" sz="1800" dirty="0"/>
              <a:t/>
            </a:r>
            <a:br>
              <a:rPr lang="en-US" sz="1800" dirty="0"/>
            </a:br>
            <a:r>
              <a:rPr lang="ar-IQ" sz="1800" dirty="0"/>
              <a:t>        تشمل الصفات البدنية في مجال علم الحركة على القوة والسرعة والمطاولة وهذه الصفات هي صفات وراثية وليست مكتسبة, حيث إنها جزء من القابليات البدنية العامة للفرد. وعليه عرفت الصفات البدنية بانها قابلية الفرد على التمتع بأعلى درجات من القوة منسجمة مع سرعة الأداء وبأطول فترة ممكنة وكما في الشكل (3).</a:t>
            </a:r>
            <a:r>
              <a:rPr lang="en-US" sz="1800" dirty="0"/>
              <a:t/>
            </a:r>
            <a:br>
              <a:rPr lang="en-US" sz="1800" dirty="0"/>
            </a:br>
            <a:r>
              <a:rPr lang="ar-IQ" sz="1800" dirty="0"/>
              <a:t>   </a:t>
            </a:r>
            <a:endParaRPr lang="en-US" sz="1800" dirty="0"/>
          </a:p>
        </p:txBody>
      </p:sp>
    </p:spTree>
    <p:extLst>
      <p:ext uri="{BB962C8B-B14F-4D97-AF65-F5344CB8AC3E}">
        <p14:creationId xmlns:p14="http://schemas.microsoft.com/office/powerpoint/2010/main" val="185403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r>
              <a:rPr lang="ar-IQ" sz="2800" b="1" dirty="0"/>
              <a:t>وتقسم هذه الصفات إلى ما يأتي :</a:t>
            </a:r>
            <a:r>
              <a:rPr lang="en-US" sz="2800" dirty="0"/>
              <a:t/>
            </a:r>
            <a:br>
              <a:rPr lang="en-US" sz="2800" dirty="0"/>
            </a:br>
            <a:r>
              <a:rPr lang="ar-IQ" sz="2800" dirty="0"/>
              <a:t>1ـ </a:t>
            </a:r>
            <a:r>
              <a:rPr lang="ar-IQ" sz="2800" b="1" dirty="0"/>
              <a:t>القوه العضلية :</a:t>
            </a:r>
            <a:r>
              <a:rPr lang="ar-IQ" sz="2800" dirty="0"/>
              <a:t> هي قدره العضلة او مجموعه عضلية في التغلب على المقاومات الخارجية بغض النظر عن حجمها وشكلها.</a:t>
            </a:r>
            <a:r>
              <a:rPr lang="en-US" sz="2800" dirty="0"/>
              <a:t/>
            </a:r>
            <a:br>
              <a:rPr lang="en-US" sz="2800" dirty="0"/>
            </a:br>
            <a:r>
              <a:rPr lang="ar-IQ" sz="2800" b="1" dirty="0"/>
              <a:t>أنواع القوه العضلية :</a:t>
            </a:r>
            <a:r>
              <a:rPr lang="en-US" sz="2800" dirty="0"/>
              <a:t/>
            </a:r>
            <a:br>
              <a:rPr lang="en-US" sz="2800" dirty="0"/>
            </a:br>
            <a:r>
              <a:rPr lang="ar-IQ" sz="2800" b="1" dirty="0"/>
              <a:t>القوه القصوى (العظمى):</a:t>
            </a:r>
            <a:r>
              <a:rPr lang="ar-IQ" sz="2800" dirty="0"/>
              <a:t> وهي أعلى قوه ينتجها الجهاز العصبي العضلي عند الانقباض الإرادي كما في فعالية رفع الإثقال.</a:t>
            </a:r>
            <a:r>
              <a:rPr lang="en-US" sz="2800" dirty="0"/>
              <a:t/>
            </a:r>
            <a:br>
              <a:rPr lang="en-US" sz="2800" dirty="0"/>
            </a:br>
            <a:r>
              <a:rPr lang="ar-IQ" sz="2800" b="1" dirty="0"/>
              <a:t>القوه السريعة :</a:t>
            </a:r>
            <a:r>
              <a:rPr lang="ar-IQ" sz="2800" dirty="0"/>
              <a:t> هي قابليه الجهاز العصبي في التغلب على مقاومه بسرعة وبتقلص عضلي إرادي.</a:t>
            </a:r>
            <a:r>
              <a:rPr lang="en-US" sz="2800" dirty="0"/>
              <a:t/>
            </a:r>
            <a:br>
              <a:rPr lang="en-US" sz="2800" dirty="0"/>
            </a:br>
            <a:r>
              <a:rPr lang="ar-IQ" sz="2800" b="1" dirty="0"/>
              <a:t>مطاوله القوه :</a:t>
            </a:r>
            <a:r>
              <a:rPr lang="ar-IQ" sz="2800" dirty="0"/>
              <a:t> هي قابليه الأجهزة المختلفة على مقاومه التعب مع استعمال القوه لمده طويلة.</a:t>
            </a:r>
            <a:r>
              <a:rPr lang="en-US" sz="2800" dirty="0"/>
              <a:t/>
            </a:r>
            <a:br>
              <a:rPr lang="en-US" sz="2800" dirty="0"/>
            </a:br>
            <a:r>
              <a:rPr lang="ar-IQ" sz="2800" b="1" dirty="0"/>
              <a:t>القوه الانفجارية :</a:t>
            </a:r>
            <a:r>
              <a:rPr lang="ar-IQ" sz="2800" dirty="0"/>
              <a:t> هي أعلى قوه قصوى مميزه بسرعة الحركة.</a:t>
            </a:r>
            <a:r>
              <a:rPr lang="en-US" sz="2800" dirty="0"/>
              <a:t/>
            </a:r>
            <a:br>
              <a:rPr lang="en-US" sz="2800" dirty="0"/>
            </a:br>
            <a:r>
              <a:rPr lang="ar-IQ" sz="2800" b="1" dirty="0"/>
              <a:t>أشكال القوة: توجد عده أشكال للقوه العضلية وهي : </a:t>
            </a:r>
            <a:r>
              <a:rPr lang="en-US" sz="2800" dirty="0"/>
              <a:t/>
            </a:r>
            <a:br>
              <a:rPr lang="en-US" sz="2800" dirty="0"/>
            </a:br>
            <a:r>
              <a:rPr lang="ar-IQ" sz="2800" b="1" dirty="0"/>
              <a:t>القوه الثابتة:</a:t>
            </a:r>
            <a:r>
              <a:rPr lang="ar-IQ" sz="2800" dirty="0"/>
              <a:t> هي القدرة التي يساوي فيها مصروف الجهد من القوه الداخلية مع حجم </a:t>
            </a:r>
            <a:endParaRPr lang="en-US" sz="2800" dirty="0"/>
          </a:p>
        </p:txBody>
      </p:sp>
    </p:spTree>
    <p:extLst>
      <p:ext uri="{BB962C8B-B14F-4D97-AF65-F5344CB8AC3E}">
        <p14:creationId xmlns:p14="http://schemas.microsoft.com/office/powerpoint/2010/main" val="40411913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233</Words>
  <Application>Microsoft Office PowerPoint</Application>
  <PresentationFormat>عرض على الشاشة (3:4)‏</PresentationFormat>
  <Paragraphs>11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 وزارة التعليم العالي والبحث العلمي   جامعة البصرة/كلية التربية البدنية وعلوم الرياضة            الدراسات العليا/الدكتوراه      الصفات الحركية والصفات البدنية  اساس لقابلية الترابط الحركي    اعداد أ.د محمد عنيسي جوي الكعبي  2018</vt:lpstr>
      <vt:lpstr>الترابط الحركي:  تعرف (قابلية الترابط الحركي) على إنها (صفة الانسجام بين الصفات أو القدرات البدنية والصفات أو القدرات الحركية وأجهزة الجسم المختلفة، بمعنى آخر تعني تنظيماً وترتيباً منسقاً ومتوازناً بين عمل العضلات أو وظائفها والأجهزة الداخلية الأخرى)(1).  وهي انسجام الصفات الحركية مع الصفات البدنية وكذلك انسجام هاتين الصفتين مع الأجهزة الداخلية للجسم، إن القدرة على هذا الانسجام والتنسيق سيكوّن لدى الرياضي قدرة على التوافق(2)؛ إذاً فان الهدف النهائي من ذلك هو الوصول إلى إكمال الترابط الحركي للحصول على نموذج مثالي لتحرير سلسلة من الحركات آلياً طبقاً للعمل المتوقع أو الهدف وهذا التوافق ما تحتاجه المهارات الحركية في الألعاب الرياضية بشكل عام ومنظم(3). مكونات الترابط الحركي: تتكون من ثلاثة مكونات أساسية تتميز بالأهمية المتساوية، وان كل صفة تتفاعل داخلياً مع مكوناتها وتتفاعل مع المكونين الآخرين لأجل تحقيق الوصول للمستويات العليا(4). وكما موضح في الشكل (1). وهذه المكونات هي:  القدرات الحركية.  القدرات البدنية.   أجهزة الجسم الداخلية.        </vt:lpstr>
      <vt:lpstr>أولا : الصفات الحركية: إن الصفات الحركية هي صفات مكتسبة يكتسبها اللاعب أو المتعلم من المحيط أو تكون موجودة وتطور حسب قابليته الجسمية والحسية والإدراكية من خلال التدريب والممارسة اللذان يكونان أساسا لها وهي أيضا (صفات للحركة الإنسانية التي تؤدي من المتعلم أو اللاعب وخاصة في المستويات العليا، فضلاً عن إن الصفات لا تعتمد بشكل أساسي على الحالة البدنية وإنما تعتمد على السيطرة الحركية بشكل رئيسي, وإن السيطرة الحركية تأتي من خلال قدرة الجهاز العصبي المركزي (CNS) والمحيطي (PNS) على إرسال إشارات دقيقة إلى العضلات لغرض انجاز الواجب الحركي (أي المهمة المطلوبة).</vt:lpstr>
      <vt:lpstr>وتعد الصفات الحركية إحدى الركائز الأساسية التي يتوقف عليها الإعداد المهاري في الأنشطة الرياضية المختلفة، إذ توجد علاقة بين الصفات الحركية ومستوى الأداء المهاري وان امتلاك الفرد مستوىً عالياً من القدرة الحركية يعني إن هذا الفرد لديه درجة من القوة على ممارسة النشاط الرياضي بنجاح إذ إن تطويرها في وقت مبكر من مراحل العمر عن طريق التمارين البدنية العامة سيؤدي للتوصل إلى المستوى العالي في قدرته الأدائية، ولذلك سنتناول مكونات الصفات الحركية بشيء من التفصيل. أــ الرشاقة:    الرشاقة كلمة جامعة لكل الصفات الحركية وترجمتها الحرفية تعني(الخفة، البراعة، الدقة الحركية) وإذ تعني الدقة الحركية تطابق الخطة مع النتيجة وهذه صفة من صفات الرشاقة، وعليه تعرف على إنها (قدرة الفرد على أداء المهارات بشكل عالي وتوقيت جيد مع السيطرة على الواجبات المركبة والمعقدة وعلى </vt:lpstr>
      <vt:lpstr>هذا نلخص(بانها قدرة اللاعب على تغيير أوضاع جسمه أو سرعته أو اتجاهه سواء على الأرض أو في الهواء وبتوقيت سليم)(1). أهمية الرشاقة: الرشاقة تكسب اللاعب أو المتعلم القدرة على الانسياب والتوافق الحركي وقدرته على الاسترخاء. الإحساس السليم بالاتجاهات والمسافات. القدرة على رد الفعل السريع للحركات بشرط أن تكون مصحوبة بالدقة وبالقدرة على تغيير الاتجاه. ب ــ المرونة: وهي إحدى مكونات الصفات الحركية المهمة وتعد من الركائز الأساسية التي يعتمد عليها اللاعب لأنها تؤثر في ممارسة الفعاليات والأنشطة الرياضية المختلفة بكونها صفة تعبر عن مدى حركة مفاصل الجسم لذا فقد عرفت على إنها " مدى الحركة التي تسمح بها مفاصل الجسم"(1)، كما عرفها (كمال عبد الحميد ومحمد صبحي حسانين) بأنها " قدرة الفرد على اداء الحركات الرياضية الى اوسع مدى تسمح به المفاصل العاملة في الحركة"(2).  وعلينا أن نفرق بين المرونة والمطاطية؛ فالمرونة تتم في المفاصل ويتحرك المفصل تبعا لمداه التشريحي, والمطاطية هي مدى حركة الألياف العضلية وهي إحدى العوامل المؤثرة على المرونة، كما إن تمرينات القوة والسرعة لها علاقة كبيرة في تحسين مستوى المرونة عند اللاعب.  أهمية المرونة: تعمل مع بقية الصفات الحركية والبدنية على إعداد اللاعب أو المتعلم بدنياً وحركياً. تعمل على سرعة اكتساب أداء المهارات الحركية وإتقانها. تسهم في تقليل التعرض إلى الإصابات الرياضية. تساعد على تأخير حالة التعب.      </vt:lpstr>
      <vt:lpstr>تسهم في أداء المهارات بشكل فعال واقتصادي. يتم من خلالها تطوير السمات الإرادية للاعب مثل الشجاعة والجرأة والثقة بالنفس. أنواع المرونة: المرونة العامة: هي إمكانية اللاعب أو المتعلم بالوصول إلى مستوى أو حد مقبول من المرونة عند امتلاك مفاصل جسمه المختلفة للقدرات الحركية الجيدة ، ويصل المتعلم أو اللاعب إلى درجة جيدة من المرونة العامة في حالة امتلاكه مستوى جيد من القدرات الحركية ولجميع مفاصل جسمه المختلفة . المرونة الخاصة : هي إمكانية أجزاء معينة من جسم اللاعب أو المتعلم على أداء المهارات الرياضية التي تتطلب أوسع مدى حركي ممكن, وان درجة المرونة تختلف باختلاف الواجب الحركي والفعاليات الرياضية وتختلف أيضا من مرحلة عمرية إلى مرحلة عمرية أخرى وكذلك التدريب ونوع النشاط الحركي الممارس(مثال ذلك المرونة الخاصة لدى لاعب 110م موانع ، لاعب البساط الأرضي) . أقسام المرونة: المرونة السلبية(بوجود مساعدة): تعني إمكانية مفصل معين أو مجموعة مفاصل في الوصول إلى المدى الحركي المطلوب وتكون بواسطة الزميل. المرونة الايجابية(بدون مساعدة) : تعني إمكانية الوصول إلى مدى حركي معين لجزء معين أو عدة أجزاء للجسم حول المفاصل والتي تعتمد على قدرة العمل العضلي فقط دون تدخل المؤثرات الخارجية. ج ــ التوازن: القدرة على الاحتفاظ بثبات الجسم عند أداء مختلف المهارات والأوضاع الحركية والثابتة أو في حالة الدوران والانتقال(1).  أنواع التوازن: التوازن المستقر: إذ يكون فيه المحور العمودي يمر من مركز ثقل الجسم ويحدث في حالة كبر قاعدة الارتكاز مثل الوقوف.  </vt:lpstr>
      <vt:lpstr>التوازن القلق: إذ يكون فيه المحور العمودي يكر بمركز ثقل الجسم وقاعدة الارتكاز غير متوازنة مع كتلة الجسم وهو التوازن الذي يحدث في حالة صغر أو ضيق قاعدة الارتكاز مثل الوقوف على ساق واحدة . التوازن المستمر: إذ يكون مركز ثقل الجسم هو مركز الارتكاز وتدور كل القوى حول هذا المحور وهو التوازن الذي يحدث في حالة استمرار الجسم بالحركة (ويقصد به ان يكون مركز ثقل الجسم اثناء الحركة ضمن المسار المطلوب) مثل الدوران على العقلة. أشكال التوازن: التوازن الثابت: قدرة اللاعب أو المتعلم على الاحتفاظ على توازنه والسيطرة على جسمه في حالة الثبات مثل الوقوف على قدم واحدة. التوازن الحركي: قدرة اللاعب أو المتعلم على التوازن والسيطرة على جسمه إثناء أداء حركي مثل حركة المشي على عارضة التوازن. هـ - المهارة:       وتعني المهارة في التعلم الحركي هي ثبات الحركة واليتها واستعمالها في أعمال مختلفة وبشكل ناجح أو هي حل الواجب للمسار الحركي ليكون بمجموع أجزائه المهارة, وأي مهارة من المهارات هي أداء حركي وهي صفة للشيء أي للحركة, وهي تعني الأداء الدقيق للحركات(1). شروط المهارة:    إن تعلم المهارة وإتقانها لها شروط رئيسية وهي: قابلية واستعداد واستيعاب الرياضي: ترتبط المهارة ونوعها بقابلية الفرد وان قابلية واستعداد الفرد لها علاقة في تقدم المهارة, فالخبرات والدوافع والوراثة والقابلية العقلية والطول والوزن والنمط للجسم والمرحلة العمرية والموهبة كلها عوامل تلعب دورا في الأداء المهاري.  </vt:lpstr>
      <vt:lpstr>الممارسة: إن المهارة الرياضية لا تأتي عن طريق القراءة أو عن طريق النظر والمشاهدة فقط .. فمهما قرأت في كتب السباحة أو ركوب الدراجة أو مهما شاهدت هذه الحركات لا يمكن أدائها بصورة صحيحة وجيدة إلا عن طريق ممارستها فعلا وتكرارها. المهارة مقرونة بالتوجيه والمعلومات الجوابية : يعني أن التطور الحركي سوف ينظم العمل الحركي وفق برنامج مرسوم مستقبلا, كما إن عملية التوجيه الداخلية تبدأ عن طريق عمل العضلات المسؤولة عن الأداء وهذا سوف ينظم الاقتصاد بالطاقة، إما في حالة وجود خطأ فسوف يتم تصحيحه تباعا نتيجة لأوامر تصدر عن الجهاز العصبي المركزي CNS. المهارة مقرونة بطرق تعلمها : إن استعمال طرق سهلة وبسيطة وواضحة بالتأكيد تؤثر على تعلم المهارة واستيعابها وكلما تكون طرق التعلم واضحة كلما يكون هناك تسريع في عملية التعلم. المهارة مقرونة بمعرفة التكنيك الصحيح لها : التكنيك عملية بايوميكانيكية لحل الواجب الحركي على أساس الصفات والأسس البيوميكانيكية كذلك الشروط المتوفرة (المحيط) انسجاما مع قانون اللعبة. خصائص المهارة: التفاعل والتنسيق والتوافق الحركي. الدقة والسرعة في الأداء. التوقيت والتوقع الجيد. الاستعمال المناسب للمهارات في اللعب. الاحتفاظ بالمهارة حتى التعب. المهارة مكتسبة. ثانيا – الصفات البدنية:         تشمل الصفات البدنية في مجال علم الحركة على القوة والسرعة والمطاولة وهذه الصفات هي صفات وراثية وليست مكتسبة, حيث إنها جزء من القابليات البدنية العامة للفرد. وعليه عرفت الصفات البدنية بانها قابلية الفرد على التمتع بأعلى درجات من القوة منسجمة مع سرعة الأداء وبأطول فترة ممكنة وكما في الشكل (3).    </vt:lpstr>
      <vt:lpstr>وتقسم هذه الصفات إلى ما يأتي : 1ـ القوه العضلية : هي قدره العضلة او مجموعه عضلية في التغلب على المقاومات الخارجية بغض النظر عن حجمها وشكلها. أنواع القوه العضلية : القوه القصوى (العظمى): وهي أعلى قوه ينتجها الجهاز العصبي العضلي عند الانقباض الإرادي كما في فعالية رفع الإثقال. القوه السريعة : هي قابليه الجهاز العصبي في التغلب على مقاومه بسرعة وبتقلص عضلي إرادي. مطاوله القوه : هي قابليه الأجهزة المختلفة على مقاومه التعب مع استعمال القوه لمده طويلة. القوه الانفجارية : هي أعلى قوه قصوى مميزه بسرعة الحركة. أشكال القوة: توجد عده أشكال للقوه العضلية وهي :  القوه الثابتة: هي القدرة التي يساوي فيها مصروف الجهد من القوه الداخلية مع حجم </vt:lpstr>
      <vt:lpstr>القوه المتحركة : هي القدرة على استخدام مدى معين للحركة ويستخدم هذا النوع من القوه لإحداث حركه انتقاليه. 2ـ السرعة: عرفت على إنها الاستجابات العضلية الناتجة عن التبادل السريع بين حاله الانقباض العضلي وحاله الاستطالة العضلية . أنواع السرعة :  أـ السرعة الانتقالية : هي القدرة على التحرك من مكان إلى آخر في اقصر زمن ممكن وتشمل الفعاليات والمهارات الرياضية ذات الحركات المتماثلة المتكررة مثل ( المشي، الركض، ركوب الدراجات). ب ـ السرعة الحركية : هي أداء حركه أو مهارة ذات هدف محدد لأقصى عدد من التكرارات في أقصى زمن ممكن مثل (حركه استقبال كره الإرسال وتمريره بالكرة الطائرة). ج ـ سرعه رد الفعل : هي النوع الذي يمر فيه الزمن بين بدء حدوث المثير وبين حدوث الاستجابة لهذا المثير, مثل (سرعه البدء في فعاليه الركض والغطس في الماء). 3ـ المطاولة: وتعرف بانها أطاله الفترة التي يحتفظ بها الرياضي بكفاءته البدنية وارتفاع مقاومه التعب مقابل الجهد. فالمطاولة تعد الخاصية العامة لجسم الرياضي التي تظهر بشكل واضح لتحديد فاعلية الرياضي في مجال الرياضة العملي.  أنواع المطاولة: المطاولة القصيرة: هي قابلية الجسم على مقاومة التعب الذي يستغرق زمنا من (45) ثانية إلى دقيقتين مثل ركض مسافة (400-800م). المطاولة المتوسطة: هي قابلية أجهزة الجسم على مقاومة التعب الذي يستغرق زمنا من ( 2 – 8 دقيقة) مثل فعالية (1500-3000م). المطاولة الطويلة: هي قابلية أجهزة الجسم على مقاومة التعب الذي يستغرق زمنا من (8) دقيقة فما فوق مثل المارثون.</vt:lpstr>
      <vt:lpstr>ثالثا- أجهزة الجسم الداخلية: إن الوصول إلى القدرة التوافقية الجيدة لتحقيق المستوى الرياضي العالي لا يتطلب فقط تطوير الصفات الحركية والبدنية لذلك الرياضي؛ وإنما يجب أن تكون هناك أجهزة عضوية سليمة من اجل تحقيق الأداء المطلوب, إذ تتفاعل وتتألف الصفات الحركية والبدنية مع الأجهزة الداخلية للجسم لتحقيق الواجب الحركي المطلوب. كما إن جسم الإنسان ذو تركيب بيولوجي ميكانيكي معقد, وهذا التركيب يحتوي على الأجهزة العضوية لجسم الإنسان مثل (الجهاز العصبي, والعظمي, والعضلي, والدوران, والتنفس, واللمفاوي, والبولي, والهضمي وكذلك الحواس كما إن الجسم الإنسان يتكون من (400) مليون خلية وان هذه الخلايا هي الأساس البيولوجي التي تستقطب المعلومات من المحيط الخارجي وكذلك الغدد التي تلعب دورا بارزا في النشاط الرياضي)، لهذا لايمكن تقدم للمستوى الحركي العالي للرياضي ما لم تكن جميع أجهزه الجسم الداخلية لذلك الرياضي سليمة.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41</cp:revision>
  <dcterms:created xsi:type="dcterms:W3CDTF">2018-12-16T06:30:34Z</dcterms:created>
  <dcterms:modified xsi:type="dcterms:W3CDTF">2018-12-16T07:21:48Z</dcterms:modified>
</cp:coreProperties>
</file>